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60" r:id="rId3"/>
    <p:sldId id="423" r:id="rId4"/>
    <p:sldId id="425" r:id="rId5"/>
    <p:sldId id="424" r:id="rId6"/>
    <p:sldId id="426" r:id="rId7"/>
    <p:sldId id="353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5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3CB0AA-B957-47B2-92CC-00257CC0B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90B9EDC-AAA4-46C6-8C59-94CFA1F161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32EC7AA-1DC9-4627-9D74-0D243A9A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B845C96-BD05-48E8-AB0B-6E81F6E8E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B55A7FD-FF83-481C-822A-C9CEC38A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7159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C7417B-5AC6-4DDD-B2C8-527631038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8C90D1E-DCD2-4272-8900-9E775AF2CA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6ACEC69-6BD2-4A10-96E0-D74AD4419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B96AFA0-88B8-493E-9989-65A63BFA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6844EB-F397-4B0A-86CF-1F6816035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9314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A9A0BD6-A1BB-4F57-BDFE-20C284CDCF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E002EFF-92DE-485C-8688-E9D87DED2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D1C9FD7-8C3B-4C45-8A87-D04E1326F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534DC23-D829-41CC-999B-FE7EAB3B2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C430B13-2FCF-41AF-AB0B-A08D803A9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4978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1353162"/>
            <a:ext cx="7768492" cy="23435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cxnSp>
        <p:nvCxnSpPr>
          <p:cNvPr id="8" name="Straight Connector 3"/>
          <p:cNvCxnSpPr/>
          <p:nvPr userDrawn="1"/>
        </p:nvCxnSpPr>
        <p:spPr>
          <a:xfrm>
            <a:off x="609601" y="3819773"/>
            <a:ext cx="7768492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 userDrawn="1"/>
        </p:nvSpPr>
        <p:spPr>
          <a:xfrm>
            <a:off x="609601" y="6289139"/>
            <a:ext cx="7768492" cy="36230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sz="1800" b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609600" y="3966955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0"/>
          </p:nvPr>
        </p:nvSpPr>
        <p:spPr>
          <a:xfrm>
            <a:off x="609600" y="5124150"/>
            <a:ext cx="5386917" cy="254949"/>
          </a:xfr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1"/>
          </p:nvPr>
        </p:nvSpPr>
        <p:spPr>
          <a:xfrm>
            <a:off x="609600" y="6289140"/>
            <a:ext cx="5386917" cy="254949"/>
          </a:xfrm>
        </p:spPr>
        <p:txBody>
          <a:bodyPr anchor="t">
            <a:noAutofit/>
          </a:bodyPr>
          <a:lstStyle>
            <a:lvl1pPr marL="0" indent="0">
              <a:buNone/>
              <a:defRPr sz="1600" b="0" i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E4D7341-00DB-42E4-8EC4-6A597AF604F4}"/>
              </a:ext>
            </a:extLst>
          </p:cNvPr>
          <p:cNvSpPr txBox="1"/>
          <p:nvPr userDrawn="1"/>
        </p:nvSpPr>
        <p:spPr>
          <a:xfrm>
            <a:off x="9231923" y="6359423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8597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1353162"/>
            <a:ext cx="7768492" cy="23435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cxnSp>
        <p:nvCxnSpPr>
          <p:cNvPr id="8" name="Straight Connector 3"/>
          <p:cNvCxnSpPr/>
          <p:nvPr/>
        </p:nvCxnSpPr>
        <p:spPr>
          <a:xfrm>
            <a:off x="609601" y="3819773"/>
            <a:ext cx="7768492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609601" y="6289139"/>
            <a:ext cx="7768492" cy="36230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sz="1800" b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609600" y="3966955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0"/>
          </p:nvPr>
        </p:nvSpPr>
        <p:spPr>
          <a:xfrm>
            <a:off x="609600" y="5124150"/>
            <a:ext cx="5386917" cy="254949"/>
          </a:xfr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1"/>
          </p:nvPr>
        </p:nvSpPr>
        <p:spPr>
          <a:xfrm>
            <a:off x="609600" y="6289140"/>
            <a:ext cx="5386917" cy="254949"/>
          </a:xfrm>
        </p:spPr>
        <p:txBody>
          <a:bodyPr anchor="t">
            <a:noAutofit/>
          </a:bodyPr>
          <a:lstStyle>
            <a:lvl1pPr marL="0" indent="0">
              <a:buNone/>
              <a:defRPr sz="1600" b="0" i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E4D7341-00DB-42E4-8EC4-6A597AF604F4}"/>
              </a:ext>
            </a:extLst>
          </p:cNvPr>
          <p:cNvSpPr txBox="1"/>
          <p:nvPr/>
        </p:nvSpPr>
        <p:spPr>
          <a:xfrm>
            <a:off x="9231923" y="6359423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BF17B330-30D3-4DDA-9188-99AC2DF5FC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11" name="Straight Connector 3">
            <a:extLst>
              <a:ext uri="{FF2B5EF4-FFF2-40B4-BE49-F238E27FC236}">
                <a16:creationId xmlns:a16="http://schemas.microsoft.com/office/drawing/2014/main" id="{8789E5BF-4492-4D72-A4E5-0882A7BC157B}"/>
              </a:ext>
            </a:extLst>
          </p:cNvPr>
          <p:cNvCxnSpPr/>
          <p:nvPr userDrawn="1"/>
        </p:nvCxnSpPr>
        <p:spPr>
          <a:xfrm>
            <a:off x="609601" y="3819773"/>
            <a:ext cx="7768492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C7C98033-6E34-428E-B9EE-FE3AAEA47DAE}"/>
              </a:ext>
            </a:extLst>
          </p:cNvPr>
          <p:cNvSpPr txBox="1">
            <a:spLocks/>
          </p:cNvSpPr>
          <p:nvPr userDrawn="1"/>
        </p:nvSpPr>
        <p:spPr>
          <a:xfrm>
            <a:off x="609601" y="6289139"/>
            <a:ext cx="7768492" cy="36230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sz="1800" b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E8E1C5B8-DE44-45F6-87AD-FE0B81659755}"/>
              </a:ext>
            </a:extLst>
          </p:cNvPr>
          <p:cNvSpPr txBox="1"/>
          <p:nvPr userDrawn="1"/>
        </p:nvSpPr>
        <p:spPr>
          <a:xfrm>
            <a:off x="9231923" y="6359423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4601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/>
          <p:cNvCxnSpPr/>
          <p:nvPr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  <p:cxnSp>
        <p:nvCxnSpPr>
          <p:cNvPr id="7" name="Straight Connector 3"/>
          <p:cNvCxnSpPr/>
          <p:nvPr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3"/>
          <p:cNvCxnSpPr/>
          <p:nvPr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69F413B5-CAC7-4D38-8374-2D5C83362496}"/>
              </a:ext>
            </a:extLst>
          </p:cNvPr>
          <p:cNvSpPr txBox="1"/>
          <p:nvPr/>
        </p:nvSpPr>
        <p:spPr>
          <a:xfrm>
            <a:off x="6452902" y="5111496"/>
            <a:ext cx="2573217" cy="5318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F39C1EF6-6E25-45FC-B444-5B02D8636C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61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cxnSp>
        <p:nvCxnSpPr>
          <p:cNvPr id="13" name="Conector reto 12"/>
          <p:cNvCxnSpPr/>
          <p:nvPr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6B4BA6BD-E94D-4BB5-9E61-00F43ABF28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4073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cxnSp>
        <p:nvCxnSpPr>
          <p:cNvPr id="11" name="Straight Connector 3"/>
          <p:cNvCxnSpPr/>
          <p:nvPr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3"/>
          <p:cNvCxnSpPr/>
          <p:nvPr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m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328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16EEE61-42BD-4000-BC87-CAF4EC7503A8}"/>
              </a:ext>
            </a:extLst>
          </p:cNvPr>
          <p:cNvSpPr/>
          <p:nvPr/>
        </p:nvSpPr>
        <p:spPr>
          <a:xfrm>
            <a:off x="1" y="-8793"/>
            <a:ext cx="5574322" cy="3727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2499AF4-0AC6-4FD9-8058-20636FB2028C}"/>
              </a:ext>
            </a:extLst>
          </p:cNvPr>
          <p:cNvSpPr/>
          <p:nvPr/>
        </p:nvSpPr>
        <p:spPr>
          <a:xfrm>
            <a:off x="3141786" y="5627076"/>
            <a:ext cx="5372100" cy="12309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Triângulo Retângulo 2">
            <a:extLst>
              <a:ext uri="{FF2B5EF4-FFF2-40B4-BE49-F238E27FC236}">
                <a16:creationId xmlns:a16="http://schemas.microsoft.com/office/drawing/2014/main" id="{44604364-F979-4C01-9203-7F0DDE030B0C}"/>
              </a:ext>
            </a:extLst>
          </p:cNvPr>
          <p:cNvSpPr/>
          <p:nvPr/>
        </p:nvSpPr>
        <p:spPr>
          <a:xfrm rot="5400000">
            <a:off x="7146678" y="-1915256"/>
            <a:ext cx="3130063" cy="696057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Triângulo Retângulo 7">
            <a:extLst>
              <a:ext uri="{FF2B5EF4-FFF2-40B4-BE49-F238E27FC236}">
                <a16:creationId xmlns:a16="http://schemas.microsoft.com/office/drawing/2014/main" id="{603C4B02-319D-4A7C-9C76-A819971EB76B}"/>
              </a:ext>
            </a:extLst>
          </p:cNvPr>
          <p:cNvSpPr/>
          <p:nvPr/>
        </p:nvSpPr>
        <p:spPr>
          <a:xfrm rot="5400000">
            <a:off x="1222130" y="2479432"/>
            <a:ext cx="3130063" cy="557432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Triângulo Retângulo 8">
            <a:extLst>
              <a:ext uri="{FF2B5EF4-FFF2-40B4-BE49-F238E27FC236}">
                <a16:creationId xmlns:a16="http://schemas.microsoft.com/office/drawing/2014/main" id="{B38BAD9C-39BB-4D6E-8542-802CAB04490C}"/>
              </a:ext>
            </a:extLst>
          </p:cNvPr>
          <p:cNvSpPr/>
          <p:nvPr/>
        </p:nvSpPr>
        <p:spPr>
          <a:xfrm rot="5400000">
            <a:off x="7779725" y="-1273418"/>
            <a:ext cx="3138856" cy="568569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FC51BAF-D269-44C4-8CA7-1927AB48BE92}"/>
              </a:ext>
            </a:extLst>
          </p:cNvPr>
          <p:cNvSpPr/>
          <p:nvPr/>
        </p:nvSpPr>
        <p:spPr>
          <a:xfrm>
            <a:off x="3774831" y="1752601"/>
            <a:ext cx="2731476" cy="1377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383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>
            <a:extLst>
              <a:ext uri="{FF2B5EF4-FFF2-40B4-BE49-F238E27FC236}">
                <a16:creationId xmlns:a16="http://schemas.microsoft.com/office/drawing/2014/main" id="{A606BBBD-0018-453A-AA02-A76D3C970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3" name="Espaço Reservado para Rodapé 4">
            <a:extLst>
              <a:ext uri="{FF2B5EF4-FFF2-40B4-BE49-F238E27FC236}">
                <a16:creationId xmlns:a16="http://schemas.microsoft.com/office/drawing/2014/main" id="{817C7368-009F-4570-AF83-597FE1B5E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Número de Slide 5">
            <a:extLst>
              <a:ext uri="{FF2B5EF4-FFF2-40B4-BE49-F238E27FC236}">
                <a16:creationId xmlns:a16="http://schemas.microsoft.com/office/drawing/2014/main" id="{FCD8B600-C491-4A87-B6AD-72605FDAE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0701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7433DD-34B0-4982-9C6D-DF738258C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0F35BFB-EB15-4BE7-985F-19EF747D3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CA9C435-9E5D-4598-8D06-88935F3C3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D0827BA-AF68-4173-A5F3-29BAD3CED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769197-81C7-4D40-9A62-E15E1FB63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3295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982858-39EE-40A7-BA52-14CD30F88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EF823D9-15ED-4E17-8281-CE461DE5C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9972EAA-741C-4E09-9C3B-3D7CE074C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8CF6E09-A6FB-4CCF-BD9A-233BBF52B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8FEDBAC-CD83-4E5F-9B89-AB0C2FF64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4884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FF965C-997D-4EC7-B964-DBE1D3AFF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8C2D779-6C65-473C-84CA-1BB59ADB8D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4ACEBC9-1A8D-40AE-A771-0BEF7A2B6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05EC57A-4EBF-4243-9F5D-9600C4293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296417D-878F-4BA7-81FA-692253A93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C2A71EE-7678-4201-B058-47FBFB9D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0967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B295FE-B7D5-4F60-87D3-9BE1C2B36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6AD4509-0572-40D1-A779-F2136D3FE9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6105934-B607-4564-B7FC-615E260063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B185D8F-BA2A-498E-9579-E01CF2313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0F49EE1-228A-4D0E-8A59-858DE7C74B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ADB2DBE-4FC9-40A0-9D32-7DD96FA5D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CD3F57F-85F6-460E-9E7A-5AE2F1F64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67815EB-7BE0-49D1-AC28-820B70300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560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543F27-98AA-44E0-9277-949D62D9A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C2E03BB-B7D4-4A4B-8D7C-410421F7C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F4DE41D-DED0-4227-A4AB-19747E278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29AAD1D-701E-4F65-A0FF-09EF16F45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816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C1587A7-25FD-4551-A023-FA65FA4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295CB3B-B7FB-483B-8B3C-42A860930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C7916E7-18B8-43FC-BEFE-0193B797C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976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31584B-6C7D-474C-80DA-DC02FC1F7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0A13320-9C8B-4F91-8DB8-204701A56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B3C9F48-653F-48CF-9E61-D690327D51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9E7BCE8-13C2-4645-A801-53C5772D8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1437D5B-48F0-49DE-9115-C0A1E2C32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E908CFE-413B-4D72-BA19-A2F5D3BE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54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EE4B3F-D479-4DFC-BA55-F361CD5A8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16E066FB-5E57-45DA-982B-34BF5AE096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1D43359-0734-4944-B5D6-EDF0D6F7BA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B1BF814-6A5F-4F62-BA18-947212FF8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CE193B9-CC24-4545-8AB2-4C16A8A65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825E80F-924A-4FA4-B84D-12C3B52D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645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6EADFB0-A8B5-41C5-BE45-F20B77CC1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C49EF97-07BE-4454-B063-40EB1A2314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055E5D2-388C-44E3-A462-D7A23D44C1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B2BD434-66C8-4309-9845-5AE29E5E8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1FF781A-FC6D-4856-B992-26353521A7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130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246206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60B73ACA-5D70-48FD-929F-A61C41BA34DD}" type="datetimeFigureOut">
              <a:rPr lang="pt-BR" smtClean="0"/>
              <a:t>29/04/2021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0564" y="6246206"/>
            <a:ext cx="59631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0851" y="6246206"/>
            <a:ext cx="750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124B6809-582F-4488-8663-2CDA7A27A4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436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ngressonacional.leg.br/materias/pesquisa/-/materia/148176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ngressonacional.leg.br/materias/pesquisa/-/materia/148176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353162"/>
            <a:ext cx="8731347" cy="2343515"/>
          </a:xfrm>
        </p:spPr>
        <p:txBody>
          <a:bodyPr>
            <a:normAutofit/>
          </a:bodyPr>
          <a:lstStyle/>
          <a:p>
            <a:r>
              <a:rPr lang="pt-BR" dirty="0"/>
              <a:t>Informações sobre o orçamento do RGPS e INSS na Lei Orçamentária Anual – LOA 2021</a:t>
            </a:r>
            <a:endParaRPr lang="es-ES_tradnl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>
          <a:xfrm>
            <a:off x="511944" y="5458121"/>
            <a:ext cx="5386917" cy="639762"/>
          </a:xfrm>
        </p:spPr>
        <p:txBody>
          <a:bodyPr/>
          <a:lstStyle/>
          <a:p>
            <a:r>
              <a:rPr lang="pt-BR" dirty="0"/>
              <a:t>29 de Abril de 2021</a:t>
            </a:r>
            <a:endParaRPr lang="pt-BR" dirty="0">
              <a:latin typeface="+mj-lt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36139" y="4054768"/>
            <a:ext cx="922042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t-BR" altLang="pt-BR" sz="2600" b="1" dirty="0">
                <a:solidFill>
                  <a:schemeClr val="bg1"/>
                </a:solidFill>
              </a:rPr>
              <a:t>SECRETARIA DE PREVIDENCIA</a:t>
            </a:r>
          </a:p>
        </p:txBody>
      </p:sp>
    </p:spTree>
    <p:extLst>
      <p:ext uri="{BB962C8B-B14F-4D97-AF65-F5344CB8AC3E}">
        <p14:creationId xmlns:p14="http://schemas.microsoft.com/office/powerpoint/2010/main" val="357420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0147" y="5264972"/>
            <a:ext cx="6986436" cy="87585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82B7AF2-A629-4ECB-BAB7-143CE8B9D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260" y="688590"/>
            <a:ext cx="9938825" cy="686420"/>
          </a:xfrm>
        </p:spPr>
        <p:txBody>
          <a:bodyPr>
            <a:normAutofit/>
          </a:bodyPr>
          <a:lstStyle/>
          <a:p>
            <a:r>
              <a:rPr lang="pt-BR" dirty="0"/>
              <a:t>Benefícios Previdenciários</a:t>
            </a:r>
          </a:p>
        </p:txBody>
      </p:sp>
      <p:sp>
        <p:nvSpPr>
          <p:cNvPr id="5" name="Retângulo 4"/>
          <p:cNvSpPr/>
          <p:nvPr/>
        </p:nvSpPr>
        <p:spPr>
          <a:xfrm>
            <a:off x="281353" y="1655853"/>
            <a:ext cx="11614638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</a:t>
            </a:r>
            <a:r>
              <a:rPr lang="pt-BR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Relatório </a:t>
            </a:r>
            <a:r>
              <a:rPr lang="pt-B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Avaliação de Receitas e Despesas Primárias </a:t>
            </a:r>
            <a:r>
              <a:rPr lang="pt-BR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Abril/2021 </a:t>
            </a: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apresenta a necessidade de suplementação nas despesas com “Benefícios Previdenciários Urbanos e Rurais” em relação ao valor do Autógrafo do PLOA-2021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Justificativas técnicas apresentadas: 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(i) incorporação dos dados realizados referentes ao fechamento do exercício de 2020 e dos primeiros meses de 2021; 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t-B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pt-BR" sz="16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ii</a:t>
            </a:r>
            <a:r>
              <a:rPr lang="pt-BR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incorporação do ajuste do salário mínimo de 2021, estabelecido em R$ 1.100, frente à estimativa de R$ 1.067, à época da elaboração do PLOA, em virtude da atualização do INPC; </a:t>
            </a:r>
          </a:p>
          <a:p>
            <a:pPr marL="285750" indent="-285750" algn="just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Necessidade de suplementação em “Benefícios Previdenciários Urbanos e Rurais”: </a:t>
            </a:r>
            <a:r>
              <a:rPr lang="pt-B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R$ 10,087 bilhões.</a:t>
            </a:r>
          </a:p>
        </p:txBody>
      </p:sp>
      <p:sp>
        <p:nvSpPr>
          <p:cNvPr id="6" name="Retângulo 5"/>
          <p:cNvSpPr/>
          <p:nvPr/>
        </p:nvSpPr>
        <p:spPr>
          <a:xfrm>
            <a:off x="2140147" y="6130343"/>
            <a:ext cx="74685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Relatório de Avaliação de Receitas e Despesas Primárias Extemporâneo (Abril/2021), Secretaria Especial de Fazenda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4758" y="4389125"/>
            <a:ext cx="6989176" cy="91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02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2B7AF2-A629-4ECB-BAB7-143CE8B9D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260" y="688590"/>
            <a:ext cx="9938825" cy="686420"/>
          </a:xfrm>
        </p:spPr>
        <p:txBody>
          <a:bodyPr>
            <a:normAutofit/>
          </a:bodyPr>
          <a:lstStyle/>
          <a:p>
            <a:r>
              <a:rPr lang="pt-BR" dirty="0"/>
              <a:t>PLN 4/2021: Recomposição de dotações</a:t>
            </a:r>
          </a:p>
        </p:txBody>
      </p:sp>
      <p:sp>
        <p:nvSpPr>
          <p:cNvPr id="5" name="Retângulo 4"/>
          <p:cNvSpPr/>
          <p:nvPr/>
        </p:nvSpPr>
        <p:spPr>
          <a:xfrm>
            <a:off x="281353" y="1655853"/>
            <a:ext cx="116146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Projeto de Lei do Congresso Nacional n° 4, de 2021 (PLN 4/2021) visa promover a recomposição de dotações na LOA 2021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Inclui os </a:t>
            </a:r>
            <a:r>
              <a:rPr lang="pt-BR" b="1" dirty="0">
                <a:latin typeface="Arial" panose="020B0604020202020204" pitchFamily="34" charset="0"/>
                <a:cs typeface="Arial" panose="020B0604020202020204" pitchFamily="34" charset="0"/>
              </a:rPr>
              <a:t>Benefícios Previdenciários Urbanos e Rurais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, o Seguro Desemprego, a Compensação ao Fundo do Regime Geral de Previdência Social – RGPS, os Benefícios de Prestação Continuada (BPC) e da Renda Mensal Vitalícia (RMV)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Suplementação em “Benefícios Previdenciários Urbanos e Rurais” no PLN 4/2021: </a:t>
            </a:r>
            <a:r>
              <a:rPr lang="pt-BR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R$ 6,649 bilhões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684" y="4104346"/>
            <a:ext cx="7837053" cy="2226124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1997684" y="6313221"/>
            <a:ext cx="601059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Fonte: PLN 4/2021. 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https://www.congressonacional.leg.br/materias/pesquisa/-/materia/148176</a:t>
            </a:r>
            <a:endParaRPr lang="pt-B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lipse 2"/>
          <p:cNvSpPr/>
          <p:nvPr/>
        </p:nvSpPr>
        <p:spPr>
          <a:xfrm>
            <a:off x="8682446" y="4476206"/>
            <a:ext cx="1306285" cy="827315"/>
          </a:xfrm>
          <a:prstGeom prst="ellipse">
            <a:avLst/>
          </a:prstGeom>
          <a:noFill/>
          <a:ln w="508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0717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2B7AF2-A629-4ECB-BAB7-143CE8B9D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260" y="688590"/>
            <a:ext cx="9938825" cy="686420"/>
          </a:xfrm>
        </p:spPr>
        <p:txBody>
          <a:bodyPr>
            <a:normAutofit/>
          </a:bodyPr>
          <a:lstStyle/>
          <a:p>
            <a:r>
              <a:rPr lang="pt-BR" dirty="0"/>
              <a:t>PLN 4/2021: Recomposição de dotações</a:t>
            </a:r>
          </a:p>
        </p:txBody>
      </p:sp>
      <p:sp>
        <p:nvSpPr>
          <p:cNvPr id="5" name="Retângulo 4"/>
          <p:cNvSpPr/>
          <p:nvPr/>
        </p:nvSpPr>
        <p:spPr>
          <a:xfrm>
            <a:off x="281353" y="1655853"/>
            <a:ext cx="1173647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Recomposição parcial</a:t>
            </a: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é reconhecida no PLN 4/2021 como </a:t>
            </a:r>
            <a:r>
              <a:rPr lang="pt-BR" sz="20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momentânea</a:t>
            </a: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É explicitado compromisso de </a:t>
            </a:r>
            <a:r>
              <a:rPr lang="pt-BR" sz="20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atendimento de eventual necessidade de suplementação</a:t>
            </a: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ao longo de 2021, de maneira a </a:t>
            </a:r>
            <a:r>
              <a:rPr lang="pt-BR" sz="20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não haverá prejuízos à concessão e ao pagamento regulares dos benefícios</a:t>
            </a:r>
            <a:r>
              <a:rPr lang="pt-BR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“4. Cabe enfatizar que, no caso específico dos Benefícios Previdenciários, </a:t>
            </a:r>
            <a:r>
              <a:rPr lang="pt-BR" sz="16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recomposição proposta é parcial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pois o montante do veto proposto não permitiu, neste momento, a acomodação da necessidade total para esta despesa. Esclarece-se, por oportuno, que </a:t>
            </a:r>
            <a:r>
              <a:rPr lang="pt-BR" sz="16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diferença observada poderá ser atendida durante o exercício financeiro,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 mediante a abertura de créditos adicionais e utilizar, como recursos em cancelamento, entre outros, as dotações orçamentárias bloqueadas”</a:t>
            </a:r>
          </a:p>
          <a:p>
            <a:pPr lvl="2" algn="just"/>
            <a:endParaRPr lang="pt-B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algn="just"/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“5. Ainda com relação à dita necessidade, importa mencionar que </a:t>
            </a:r>
            <a:r>
              <a:rPr lang="pt-BR" sz="16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despesa em tela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, entre outros gastos obrigatórios que são objeto das justificativas dos relatórios de que trata o inciso III, do art. 64 da LDO-2021, </a:t>
            </a:r>
            <a:r>
              <a:rPr lang="pt-BR" sz="16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poderá ter a sua necessidade reavaliada e a respectiva projeção modificada durante o exercício de 2021 e, dessa forma, não haverá prejuízos à concessão e ao pagamento regulares dos referidos benefícios, ainda que momentaneamente esteja sendo recomposta parcialmente”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2" algn="r"/>
            <a:r>
              <a:rPr lang="pt-BR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(grifo nosso)</a:t>
            </a:r>
          </a:p>
        </p:txBody>
      </p:sp>
    </p:spTree>
    <p:extLst>
      <p:ext uri="{BB962C8B-B14F-4D97-AF65-F5344CB8AC3E}">
        <p14:creationId xmlns:p14="http://schemas.microsoft.com/office/powerpoint/2010/main" val="968622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2B7AF2-A629-4ECB-BAB7-143CE8B9D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260" y="688590"/>
            <a:ext cx="9938825" cy="686420"/>
          </a:xfrm>
        </p:spPr>
        <p:txBody>
          <a:bodyPr>
            <a:normAutofit/>
          </a:bodyPr>
          <a:lstStyle/>
          <a:p>
            <a:r>
              <a:rPr lang="pt-BR" dirty="0"/>
              <a:t>PLN 4/2021: Recomposição de dotações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CA62EF1-126C-41D2-AA93-A7430E850071}"/>
              </a:ext>
            </a:extLst>
          </p:cNvPr>
          <p:cNvSpPr txBox="1"/>
          <p:nvPr/>
        </p:nvSpPr>
        <p:spPr>
          <a:xfrm>
            <a:off x="2414543" y="3177950"/>
            <a:ext cx="73629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Maiores informações sobre o PLN 4/2021 podem ser obtidas em </a:t>
            </a:r>
          </a:p>
          <a:p>
            <a:endParaRPr lang="pt-BR" dirty="0"/>
          </a:p>
          <a:p>
            <a:r>
              <a:rPr lang="pt-BR" dirty="0">
                <a:hlinkClick r:id="rId2"/>
              </a:rPr>
              <a:t>https://www.congressonacional.leg.br/materias/pesquisa/-/materia/148176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919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1960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4746</TotalTime>
  <Words>522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Tema do Office</vt:lpstr>
      <vt:lpstr>Office Theme</vt:lpstr>
      <vt:lpstr>Informações sobre o orçamento do RGPS e INSS na Lei Orçamentária Anual – LOA 2021</vt:lpstr>
      <vt:lpstr>Benefícios Previdenciários</vt:lpstr>
      <vt:lpstr>PLN 4/2021: Recomposição de dotações</vt:lpstr>
      <vt:lpstr>PLN 4/2021: Recomposição de dotações</vt:lpstr>
      <vt:lpstr>PLN 4/2021: Recomposição de dotações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MEDIDAS ECÔNOMICAS E SOCIAIS PARA MITIGAÇÃO DE EFEITOS DA PANDEMIA COVID-19 NO BRASIL</dc:title>
  <dc:creator>Geraldo Silva Filho</dc:creator>
  <cp:lastModifiedBy>Daniele Miguel da Costa - SPREV</cp:lastModifiedBy>
  <cp:revision>60</cp:revision>
  <dcterms:created xsi:type="dcterms:W3CDTF">2021-04-15T14:40:22Z</dcterms:created>
  <dcterms:modified xsi:type="dcterms:W3CDTF">2021-04-29T15:49:42Z</dcterms:modified>
</cp:coreProperties>
</file>